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3" r:id="rId3"/>
    <p:sldId id="291" r:id="rId4"/>
    <p:sldId id="292" r:id="rId5"/>
    <p:sldId id="258" r:id="rId6"/>
    <p:sldId id="293" r:id="rId7"/>
    <p:sldId id="257" r:id="rId8"/>
    <p:sldId id="296" r:id="rId9"/>
    <p:sldId id="267" r:id="rId10"/>
    <p:sldId id="295" r:id="rId11"/>
    <p:sldId id="297" r:id="rId12"/>
    <p:sldId id="299" r:id="rId13"/>
    <p:sldId id="298" r:id="rId14"/>
    <p:sldId id="300" r:id="rId15"/>
    <p:sldId id="302" r:id="rId16"/>
    <p:sldId id="301" r:id="rId17"/>
    <p:sldId id="271" r:id="rId18"/>
    <p:sldId id="272" r:id="rId19"/>
    <p:sldId id="303" r:id="rId20"/>
    <p:sldId id="279" r:id="rId21"/>
    <p:sldId id="278" r:id="rId22"/>
    <p:sldId id="307" r:id="rId23"/>
    <p:sldId id="309" r:id="rId24"/>
    <p:sldId id="310" r:id="rId25"/>
    <p:sldId id="294" r:id="rId26"/>
    <p:sldId id="308" r:id="rId27"/>
    <p:sldId id="276" r:id="rId28"/>
    <p:sldId id="311" r:id="rId29"/>
    <p:sldId id="280" r:id="rId30"/>
    <p:sldId id="281" r:id="rId31"/>
    <p:sldId id="282" r:id="rId32"/>
    <p:sldId id="283" r:id="rId33"/>
    <p:sldId id="284" r:id="rId34"/>
    <p:sldId id="290" r:id="rId35"/>
    <p:sldId id="304" r:id="rId36"/>
    <p:sldId id="305" r:id="rId37"/>
    <p:sldId id="306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37" autoAdjust="0"/>
  </p:normalViewPr>
  <p:slideViewPr>
    <p:cSldViewPr>
      <p:cViewPr varScale="1">
        <p:scale>
          <a:sx n="99" d="100"/>
          <a:sy n="99" d="100"/>
        </p:scale>
        <p:origin x="7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-366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FD1C6-54DC-465E-96CF-4216E548F814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3DC56-D918-410F-9FA6-A2A9CFB772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39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35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58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Saved 5 data points to input:</a:t>
            </a:r>
          </a:p>
          <a:p>
            <a:r>
              <a:rPr lang="en-US" altLang="ko-KR" dirty="0" smtClean="0"/>
              <a:t>    36.875 464.438 721.875</a:t>
            </a:r>
          </a:p>
          <a:p>
            <a:r>
              <a:rPr lang="en-US" altLang="ko-KR" dirty="0" smtClean="0"/>
              <a:t>    242.688 908.344 392.656</a:t>
            </a:r>
          </a:p>
          <a:p>
            <a:r>
              <a:rPr lang="en-US" altLang="ko-KR" dirty="0" smtClean="0"/>
              <a:t>    511.25 2.125 457</a:t>
            </a:r>
          </a:p>
          <a:p>
            <a:r>
              <a:rPr lang="en-US" altLang="ko-KR" dirty="0" smtClean="0"/>
              <a:t>    251.406 1006.72 278.875</a:t>
            </a:r>
          </a:p>
          <a:p>
            <a:r>
              <a:rPr lang="en-US" altLang="ko-KR" dirty="0" smtClean="0"/>
              <a:t>    691.656 842.875 307.969</a:t>
            </a:r>
          </a:p>
          <a:p>
            <a:r>
              <a:rPr lang="en-US" altLang="ko-KR" dirty="0" smtClean="0"/>
              <a:t>size:5</a:t>
            </a:r>
          </a:p>
          <a:p>
            <a:r>
              <a:rPr lang="en-US" altLang="ko-KR" dirty="0" smtClean="0"/>
              <a:t>Transformed 5 data points:</a:t>
            </a:r>
          </a:p>
          <a:p>
            <a:r>
              <a:rPr lang="en-US" altLang="ko-KR" dirty="0" smtClean="0"/>
              <a:t>    37.575 464.438 721.875</a:t>
            </a:r>
          </a:p>
          <a:p>
            <a:r>
              <a:rPr lang="en-US" altLang="ko-KR" dirty="0" smtClean="0"/>
              <a:t>    243.387 908.344 392.656</a:t>
            </a:r>
          </a:p>
          <a:p>
            <a:r>
              <a:rPr lang="en-US" altLang="ko-KR" dirty="0" smtClean="0"/>
              <a:t>    511.95 2.125 457</a:t>
            </a:r>
          </a:p>
          <a:p>
            <a:r>
              <a:rPr lang="en-US" altLang="ko-KR" dirty="0" smtClean="0"/>
              <a:t>    252.106 1006.72 278.875</a:t>
            </a:r>
          </a:p>
          <a:p>
            <a:r>
              <a:rPr lang="en-US" altLang="ko-KR" dirty="0" smtClean="0"/>
              <a:t>    692.356 842.875 307.969</a:t>
            </a:r>
          </a:p>
          <a:p>
            <a:r>
              <a:rPr lang="en-US" altLang="ko-KR" dirty="0" smtClean="0"/>
              <a:t>has converged:1 score: 1.25615e-006</a:t>
            </a:r>
          </a:p>
          <a:p>
            <a:r>
              <a:rPr lang="en-US" altLang="ko-KR" dirty="0" smtClean="0"/>
              <a:t>            1 -1.59978e-007 -4.06864e-008       0.69922</a:t>
            </a:r>
          </a:p>
          <a:p>
            <a:r>
              <a:rPr lang="en-US" altLang="ko-KR" dirty="0" smtClean="0"/>
              <a:t>-2.05472e-007             1 -1.21336e-008   -0.00158703</a:t>
            </a:r>
          </a:p>
          <a:p>
            <a:r>
              <a:rPr lang="en-US" altLang="ko-KR" dirty="0" smtClean="0"/>
              <a:t>-8.47061e-007 -3.95886e-007             1   0.000396208</a:t>
            </a:r>
          </a:p>
          <a:p>
            <a:r>
              <a:rPr lang="en-US" altLang="ko-KR" dirty="0" smtClean="0"/>
              <a:t>            0             0             0             1</a:t>
            </a: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http://www.asl.ethz.ch/education/master/info-process-rob/ICP.pdf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5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clc</a:t>
            </a:r>
            <a:r>
              <a:rPr lang="en-US" altLang="ko-KR" dirty="0" smtClean="0"/>
              <a:t>; close all; clear;</a:t>
            </a:r>
          </a:p>
          <a:p>
            <a:r>
              <a:rPr lang="en-US" altLang="ko-KR" dirty="0" smtClean="0"/>
              <a:t>A=[</a:t>
            </a:r>
          </a:p>
          <a:p>
            <a:r>
              <a:rPr lang="en-US" altLang="ko-KR" dirty="0" smtClean="0"/>
              <a:t>    134.219 389.281 817.469</a:t>
            </a:r>
          </a:p>
          <a:p>
            <a:r>
              <a:rPr lang="en-US" altLang="ko-KR" dirty="0" smtClean="0"/>
              <a:t>    830.219 187.594 722.313</a:t>
            </a:r>
          </a:p>
          <a:p>
            <a:r>
              <a:rPr lang="en-US" altLang="ko-KR" dirty="0" smtClean="0"/>
              <a:t>    117.219 796.75 164.781</a:t>
            </a:r>
          </a:p>
          <a:p>
            <a:r>
              <a:rPr lang="en-US" altLang="ko-KR" dirty="0" smtClean="0"/>
              <a:t>    258.125 693.25 568</a:t>
            </a:r>
          </a:p>
          <a:p>
            <a:r>
              <a:rPr lang="en-US" altLang="ko-KR" dirty="0" smtClean="0"/>
              <a:t>    226.906 562.219 407.813</a:t>
            </a:r>
          </a:p>
          <a:p>
            <a:r>
              <a:rPr lang="en-US" altLang="ko-KR" dirty="0" smtClean="0"/>
              <a:t>];</a:t>
            </a:r>
          </a:p>
          <a:p>
            <a:r>
              <a:rPr lang="en-US" altLang="ko-KR" dirty="0" smtClean="0"/>
              <a:t>B = [</a:t>
            </a:r>
          </a:p>
          <a:p>
            <a:r>
              <a:rPr lang="en-US" altLang="ko-KR" dirty="0" smtClean="0"/>
              <a:t>     204.219 389.281 817.469</a:t>
            </a:r>
          </a:p>
          <a:p>
            <a:r>
              <a:rPr lang="en-US" altLang="ko-KR" dirty="0" smtClean="0"/>
              <a:t>    900.219 187.594 722.313</a:t>
            </a:r>
          </a:p>
          <a:p>
            <a:r>
              <a:rPr lang="en-US" altLang="ko-KR" dirty="0" smtClean="0"/>
              <a:t>    187.219 796.75 164.781</a:t>
            </a:r>
          </a:p>
          <a:p>
            <a:r>
              <a:rPr lang="en-US" altLang="ko-KR" dirty="0" smtClean="0"/>
              <a:t>    328.125 693.25 568</a:t>
            </a:r>
          </a:p>
          <a:p>
            <a:r>
              <a:rPr lang="en-US" altLang="ko-KR" dirty="0" smtClean="0"/>
              <a:t>    296.906 562.219 407.813</a:t>
            </a:r>
          </a:p>
          <a:p>
            <a:r>
              <a:rPr lang="en-US" altLang="ko-KR" dirty="0" smtClean="0"/>
              <a:t>];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figure</a:t>
            </a:r>
          </a:p>
          <a:p>
            <a:r>
              <a:rPr lang="en-US" altLang="ko-KR" dirty="0" smtClean="0"/>
              <a:t>plot3(A(:,1), A(:,2), A(:,3),'o');</a:t>
            </a:r>
          </a:p>
          <a:p>
            <a:r>
              <a:rPr lang="en-US" altLang="ko-KR" dirty="0" smtClean="0"/>
              <a:t>hold on;</a:t>
            </a:r>
          </a:p>
          <a:p>
            <a:r>
              <a:rPr lang="en-US" altLang="ko-KR" dirty="0" smtClean="0"/>
              <a:t>plot3(B(:,1), B(:,2), B(:,3),'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');</a:t>
            </a:r>
          </a:p>
          <a:p>
            <a:r>
              <a:rPr lang="en-US" altLang="ko-KR" dirty="0" smtClean="0"/>
              <a:t>grid;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xlabel</a:t>
            </a:r>
            <a:r>
              <a:rPr lang="en-US" altLang="ko-KR" dirty="0" smtClean="0"/>
              <a:t>('x');</a:t>
            </a:r>
          </a:p>
          <a:p>
            <a:r>
              <a:rPr lang="en-US" altLang="ko-KR" dirty="0" err="1" smtClean="0"/>
              <a:t>ylabel</a:t>
            </a:r>
            <a:r>
              <a:rPr lang="en-US" altLang="ko-KR" dirty="0" smtClean="0"/>
              <a:t>('y');</a:t>
            </a:r>
          </a:p>
          <a:p>
            <a:r>
              <a:rPr lang="en-US" altLang="ko-KR" dirty="0" err="1" smtClean="0"/>
              <a:t>zlabel</a:t>
            </a:r>
            <a:r>
              <a:rPr lang="en-US" altLang="ko-KR" dirty="0" smtClean="0"/>
              <a:t>('z')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55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2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Surface </a:t>
            </a:r>
            <a:r>
              <a:rPr lang="en-US" altLang="ko-KR" dirty="0" err="1" smtClean="0"/>
              <a:t>normals</a:t>
            </a:r>
            <a:r>
              <a:rPr lang="en-US" altLang="ko-KR" dirty="0" smtClean="0"/>
              <a:t> are important properties of a geometric surface, and are heavily used in many areas such as computer graphics applications, to apply the correct light sources that generate shadings and other visual effects.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53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http://pointclouds.org/documentation/tutorials/normal_estimation.php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3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95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http://www.pointclouds.org/documentation/tutorials/voxel_grid.php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77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02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19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71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http://www.pointclouds.org/documentation/tutorials/planar_segmentation.php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0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ko-KR" dirty="0" smtClean="0"/>
              <a:t>Fischler and Bolles in 1981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 input to the RANSAC algorithm is a set of </a:t>
            </a:r>
            <a:r>
              <a:rPr lang="en-US" altLang="ko-KR" i="1" dirty="0" smtClean="0"/>
              <a:t>observed</a:t>
            </a:r>
            <a:r>
              <a:rPr lang="en-US" altLang="ko-KR" dirty="0" smtClean="0"/>
              <a:t> data values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952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ko-KR" dirty="0" smtClean="0"/>
              <a:t>Fischler and Bolles in 1981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 input to the RANSAC algorithm is a set of </a:t>
            </a:r>
            <a:r>
              <a:rPr lang="en-US" altLang="ko-KR" i="1" dirty="0" smtClean="0"/>
              <a:t>observed</a:t>
            </a:r>
            <a:r>
              <a:rPr lang="en-US" altLang="ko-KR" dirty="0" smtClean="0"/>
              <a:t> data values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95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55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35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/home/</a:t>
            </a:r>
            <a:r>
              <a:rPr lang="en-US" altLang="ko-KR" dirty="0" err="1" smtClean="0"/>
              <a:t>kimsc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public_html</a:t>
            </a:r>
            <a:r>
              <a:rPr lang="en-US" altLang="ko-KR" dirty="0" smtClean="0"/>
              <a:t>/MAE683/example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00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9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9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7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64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503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2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00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10_random_sample_consensus.exe –f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4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34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15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8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From scratch ? No 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58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8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2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80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3DC56-D918-410F-9FA6-A2A9CFB7724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7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9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08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9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0" y="6440050"/>
            <a:ext cx="440904" cy="365125"/>
          </a:xfrm>
        </p:spPr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0" dirty="0"/>
              <a:t>MAE683</a:t>
            </a:r>
          </a:p>
        </p:txBody>
      </p:sp>
    </p:spTree>
    <p:extLst>
      <p:ext uri="{BB962C8B-B14F-4D97-AF65-F5344CB8AC3E}">
        <p14:creationId xmlns:p14="http://schemas.microsoft.com/office/powerpoint/2010/main" val="358316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2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81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88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2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0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0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5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2FE308-81FE-41CB-BA52-D7CCE5B60D00}" type="datetimeFigureOut">
              <a:rPr lang="ko-KR" altLang="en-US" smtClean="0"/>
              <a:pPr/>
              <a:t>2017-02-02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886F1F-210B-45D7-ABEB-E6623FD7DA6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http://pointclouds.org/assets/images/contents/logos/pcl/pointcloudlibrary_vert_large_pos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459" y="6318330"/>
            <a:ext cx="1432917" cy="5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\\143.248.54.120\6_Users\2_currentmember\kimsc\자료실\자주쓰는 마크\kaist_logo\KAIST_뒷배경 흰색.gi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223" y="6553702"/>
            <a:ext cx="1079777" cy="29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2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 to PCL</a:t>
            </a:r>
            <a:br>
              <a:rPr lang="en-US" altLang="ko-KR" dirty="0"/>
            </a:br>
            <a:r>
              <a:rPr lang="en-US" altLang="ko-KR" sz="3600" dirty="0"/>
              <a:t>- What can we do with </a:t>
            </a:r>
            <a:r>
              <a:rPr lang="en-US" altLang="ko-KR" sz="3600" dirty="0" smtClean="0"/>
              <a:t>point cloud </a:t>
            </a:r>
            <a:r>
              <a:rPr lang="en-US" altLang="ko-KR" sz="3600" dirty="0"/>
              <a:t>data?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869160"/>
            <a:ext cx="6400800" cy="144016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Seung</a:t>
            </a:r>
            <a:r>
              <a:rPr lang="en-US" altLang="ko-KR" dirty="0"/>
              <a:t>-Chan Kim</a:t>
            </a:r>
          </a:p>
          <a:p>
            <a:r>
              <a:rPr lang="en-US" altLang="ko-KR" dirty="0" smtClean="0"/>
              <a:t>March 18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, 2014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843808" y="4365104"/>
            <a:ext cx="3445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MAE683, Human Robot Interaction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9917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Finding </a:t>
            </a:r>
            <a:r>
              <a:rPr lang="en-US" altLang="ko-KR" dirty="0"/>
              <a:t>the </a:t>
            </a:r>
            <a:r>
              <a:rPr lang="en-US" altLang="ko-KR" dirty="0" smtClean="0"/>
              <a:t>K-nearest neighbors?</a:t>
            </a:r>
            <a:endParaRPr lang="ko-KR" altLang="en-US" dirty="0"/>
          </a:p>
        </p:txBody>
      </p:sp>
      <p:pic>
        <p:nvPicPr>
          <p:cNvPr id="17410" name="Picture 2" descr="File:KnnClassification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61963"/>
            <a:ext cx="26574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0" y="1504418"/>
            <a:ext cx="4548336" cy="511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220072" y="4221088"/>
            <a:ext cx="3610744" cy="226511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 </a:t>
            </a:r>
            <a:r>
              <a:rPr lang="en-US" altLang="ko-KR" sz="2400" dirty="0" err="1" smtClean="0"/>
              <a:t>KdTree</a:t>
            </a:r>
            <a:r>
              <a:rPr lang="en-US" altLang="ko-KR" sz="2400" dirty="0" smtClean="0"/>
              <a:t> is used for finding the K nearest neighbors of a specific point or location</a:t>
            </a:r>
          </a:p>
          <a:p>
            <a:r>
              <a:rPr lang="en-US" altLang="ko-KR" sz="2400" dirty="0"/>
              <a:t>Try 03_kdtree_search !</a:t>
            </a:r>
            <a:endParaRPr lang="ko-KR" altLang="en-US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678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ICP(iterative closest </a:t>
            </a:r>
            <a:r>
              <a:rPr lang="en-US" altLang="ko-KR" dirty="0" smtClean="0"/>
              <a:t>point)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An algorithm employed to minimize the </a:t>
            </a:r>
            <a:r>
              <a:rPr lang="en-US" altLang="ko-KR" dirty="0"/>
              <a:t>difference between two clouds of points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ICP is often used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reconstruct 2D or 3D surfaces from different scans,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localize robots and achieve optimal path planning (especially when wheel </a:t>
            </a:r>
            <a:r>
              <a:rPr lang="en-US" altLang="ko-KR" dirty="0" err="1"/>
              <a:t>odometry</a:t>
            </a:r>
            <a:r>
              <a:rPr lang="en-US" altLang="ko-KR" dirty="0"/>
              <a:t> is unreliable due to slippery terrain),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 </a:t>
            </a:r>
            <a:r>
              <a:rPr lang="en-US" altLang="ko-KR" dirty="0"/>
              <a:t>co-register bone models, etc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For more information</a:t>
            </a:r>
          </a:p>
          <a:p>
            <a:pPr lvl="1"/>
            <a:r>
              <a:rPr lang="en-US" altLang="ko-KR" sz="2400" dirty="0"/>
              <a:t>http://www.asl.ethz.ch/education/master/info-process-rob/ICP.pdf</a:t>
            </a:r>
            <a:endParaRPr lang="ko-KR" altLang="en-US" sz="2400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36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ICP(iterative closest point)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5" descr="\\143.248.241.55\seung\Desktop\Matlab1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32859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2"/>
          <a:stretch/>
        </p:blipFill>
        <p:spPr bwMode="auto">
          <a:xfrm>
            <a:off x="2195736" y="5666072"/>
            <a:ext cx="419938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868144" y="5838159"/>
            <a:ext cx="526975" cy="161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848" y="6093296"/>
            <a:ext cx="8229600" cy="615355"/>
          </a:xfrm>
        </p:spPr>
        <p:txBody>
          <a:bodyPr/>
          <a:lstStyle/>
          <a:p>
            <a:r>
              <a:rPr lang="en-US" altLang="ko-KR" dirty="0"/>
              <a:t>Try 04_iterative_closest_point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9" y="771848"/>
            <a:ext cx="52292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5" y="2204864"/>
            <a:ext cx="6096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79912" y="4300674"/>
            <a:ext cx="1224136" cy="208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09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Estimating Surface </a:t>
            </a:r>
            <a:r>
              <a:rPr lang="en-US" altLang="ko-KR" sz="3200" dirty="0" err="1"/>
              <a:t>Normals</a:t>
            </a:r>
            <a:r>
              <a:rPr lang="en-US" altLang="ko-KR" sz="3200" dirty="0"/>
              <a:t> in a </a:t>
            </a:r>
            <a:r>
              <a:rPr lang="en-US" altLang="ko-KR" sz="3200" dirty="0" err="1"/>
              <a:t>PointCloud</a:t>
            </a:r>
            <a:endParaRPr lang="ko-KR" altLang="en-US" sz="3200" dirty="0"/>
          </a:p>
        </p:txBody>
      </p:sp>
      <p:pic>
        <p:nvPicPr>
          <p:cNvPr id="4" name="05_estimating_sn 2014-03-18 16-51-24-6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1163" y="1600200"/>
            <a:ext cx="5780087" cy="4525963"/>
          </a:xfrm>
        </p:spPr>
      </p:pic>
      <p:sp>
        <p:nvSpPr>
          <p:cNvPr id="5" name="직사각형 4"/>
          <p:cNvSpPr/>
          <p:nvPr/>
        </p:nvSpPr>
        <p:spPr>
          <a:xfrm>
            <a:off x="25333" y="6488668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05_estimating_sn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Estimating “a </a:t>
            </a:r>
            <a:r>
              <a:rPr lang="en-US" altLang="ko-KR" sz="2800" dirty="0"/>
              <a:t>covariance </a:t>
            </a:r>
            <a:r>
              <a:rPr lang="en-US" altLang="ko-KR" sz="2800" dirty="0" smtClean="0"/>
              <a:t>matrix” </a:t>
            </a:r>
            <a:r>
              <a:rPr lang="en-US" altLang="ko-KR" sz="2800" dirty="0"/>
              <a:t>from a set of </a:t>
            </a:r>
            <a:r>
              <a:rPr lang="en-US" altLang="ko-KR" sz="2800" dirty="0" smtClean="0"/>
              <a:t>points is essential for estimating surface </a:t>
            </a:r>
            <a:r>
              <a:rPr lang="en-US" altLang="ko-KR" sz="2800" dirty="0" err="1" smtClean="0"/>
              <a:t>normals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29000"/>
            <a:ext cx="5619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\mathcal{C} = \frac{1}{k}\sum_{i=1}^{k}{\cdot (\boldsymbol{p}_i-\overline{\boldsymbol{p}})\cdot(\boldsymbol{p}_i-\overline{\boldsymbol{p}})^{T}}, ~\mathcal{C} \cdot \vec{{\mathsf v}_j} = \lambda_j \cdot \vec{{\mathsf v}_j},~ j \in \{0, 1, 2\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03877"/>
            <a:ext cx="44100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The solution for estimating the surface normal </a:t>
            </a:r>
          </a:p>
          <a:p>
            <a:pPr marL="0" indent="0" algn="ctr">
              <a:buNone/>
            </a:pPr>
            <a:r>
              <a:rPr lang="en-US" altLang="ko-KR" dirty="0" smtClean="0"/>
              <a:t>= </a:t>
            </a:r>
          </a:p>
          <a:p>
            <a:r>
              <a:rPr lang="en-US" altLang="ko-KR" sz="2800" dirty="0" smtClean="0"/>
              <a:t>an </a:t>
            </a:r>
            <a:r>
              <a:rPr lang="en-US" altLang="ko-KR" sz="2800" dirty="0"/>
              <a:t>analysis of the eigenvectors and eigenvalues (or </a:t>
            </a:r>
            <a:r>
              <a:rPr lang="en-US" altLang="ko-KR" sz="2800" dirty="0" smtClean="0"/>
              <a:t>PCA) </a:t>
            </a:r>
            <a:r>
              <a:rPr lang="en-US" altLang="ko-KR" sz="2800" dirty="0"/>
              <a:t>of a covariance matrix created from the nearest neighbors of the query point.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sz="3200" smtClean="0"/>
              <a:t>Estimating Surface Normals in a PointCloud</a:t>
            </a:r>
            <a:endParaRPr lang="ko-KR" altLang="en-US" sz="32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81" y="4365104"/>
            <a:ext cx="37814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5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Cutting off </a:t>
            </a:r>
            <a:r>
              <a:rPr lang="en-US" altLang="ko-KR" dirty="0" smtClean="0"/>
              <a:t>values </a:t>
            </a:r>
            <a:r>
              <a:rPr lang="en-US" altLang="ko-KR" dirty="0"/>
              <a:t>that are either inside or outside a given user range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PassThrough</a:t>
            </a:r>
            <a:r>
              <a:rPr lang="en-US" altLang="ko-KR" dirty="0"/>
              <a:t> filter - a simple filtering along a specified dimension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83568" y="4109034"/>
            <a:ext cx="6446837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4099" y="6488668"/>
            <a:ext cx="22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06_passthroughtest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2" y="2732906"/>
            <a:ext cx="33623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455099" y="5045138"/>
            <a:ext cx="1851789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3200" dirty="0"/>
              <a:t>0&lt;z&lt;200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35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Downsampling</a:t>
            </a:r>
            <a:r>
              <a:rPr lang="en-US" altLang="ko-KR" dirty="0"/>
              <a:t> a </a:t>
            </a:r>
            <a:r>
              <a:rPr lang="en-US" altLang="ko-KR" dirty="0" err="1"/>
              <a:t>PointCloud</a:t>
            </a:r>
            <a:r>
              <a:rPr lang="en-US" altLang="ko-KR" dirty="0"/>
              <a:t> using a </a:t>
            </a:r>
            <a:r>
              <a:rPr lang="en-US" altLang="ko-KR" dirty="0" err="1"/>
              <a:t>VoxelGrid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pic>
        <p:nvPicPr>
          <p:cNvPr id="4098" name="Picture 2" descr="C:\work\Project-PCL\HRIPCL2\_output\voxel-cap\anigi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20001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19872" y="6581001"/>
            <a:ext cx="29864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./res/</a:t>
            </a:r>
            <a:r>
              <a:rPr lang="en-US" altLang="ko-K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milk_cartoon_all_small_clorox.pcd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4099" y="6488668"/>
            <a:ext cx="15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07_voxel_grid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08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 Voxel?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voxel represents a value on a regular grid in three-dimensional space. Voxel is a combination of "volume" and "pixel" where pixel is a combination of "picture" and "element".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box, rather than a point, </a:t>
            </a:r>
            <a:r>
              <a:rPr lang="en-US" altLang="ko-KR" dirty="0" smtClean="0"/>
              <a:t>in </a:t>
            </a:r>
            <a:r>
              <a:rPr lang="en-US" altLang="ko-KR" dirty="0"/>
              <a:t>space that has a </a:t>
            </a:r>
            <a:r>
              <a:rPr lang="en-US" altLang="ko-KR" dirty="0" smtClean="0"/>
              <a:t>volume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3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point cloud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point cloud is a set of data points in some coordinate system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Produc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5" y="2780928"/>
            <a:ext cx="2962300" cy="29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42285" y="5661248"/>
            <a:ext cx="126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Xtion</a:t>
            </a:r>
            <a:r>
              <a:rPr lang="en-US" altLang="ko-KR" dirty="0" smtClean="0"/>
              <a:t> PRO</a:t>
            </a:r>
            <a:endParaRPr lang="ko-KR" altLang="en-US" dirty="0"/>
          </a:p>
        </p:txBody>
      </p:sp>
      <p:pic>
        <p:nvPicPr>
          <p:cNvPr id="7" name="Picture 4" descr="File:Xbox-360-Kinect-Standal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96" y="3693843"/>
            <a:ext cx="3289995" cy="11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772496" y="5661248"/>
            <a:ext cx="1888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Microsoft Kinect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320268" y="4077411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Plane model </a:t>
            </a:r>
            <a:r>
              <a:rPr lang="en-US" altLang="ko-KR" sz="3200" dirty="0" smtClean="0"/>
              <a:t>segmentation: </a:t>
            </a:r>
            <a:br>
              <a:rPr lang="en-US" altLang="ko-KR" sz="3200" dirty="0" smtClean="0"/>
            </a:br>
            <a:r>
              <a:rPr lang="en-US" altLang="ko-KR" sz="2400" dirty="0" smtClean="0"/>
              <a:t>How </a:t>
            </a:r>
            <a:r>
              <a:rPr lang="en-US" altLang="ko-KR" sz="2400" dirty="0"/>
              <a:t>to find all the points within a point cloud that support a plane </a:t>
            </a:r>
            <a:r>
              <a:rPr lang="en-US" altLang="ko-KR" sz="2400" dirty="0" smtClean="0"/>
              <a:t>model ?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work\Project-PCL\HRIPCL2\_output\voxel-cap\orig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21200" cy="412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34099" y="6488668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08_plane_segmentation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5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6038625"/>
            <a:ext cx="4392488" cy="774751"/>
          </a:xfrm>
        </p:spPr>
        <p:txBody>
          <a:bodyPr>
            <a:noAutofit/>
          </a:bodyPr>
          <a:lstStyle/>
          <a:p>
            <a:r>
              <a:rPr lang="en-US" altLang="ko-KR" sz="800" dirty="0"/>
              <a:t>Loaded 307200 data points from </a:t>
            </a:r>
            <a:r>
              <a:rPr lang="en-US" altLang="ko-KR" sz="800" dirty="0" err="1"/>
              <a:t>test_pcd.pcd</a:t>
            </a:r>
            <a:endParaRPr lang="en-US" altLang="ko-KR" sz="800" dirty="0"/>
          </a:p>
          <a:p>
            <a:r>
              <a:rPr lang="en-US" altLang="ko-KR" sz="800" dirty="0"/>
              <a:t>Point cloud data: 307200 points</a:t>
            </a:r>
          </a:p>
          <a:p>
            <a:r>
              <a:rPr lang="en-US" altLang="ko-KR" sz="800" dirty="0"/>
              <a:t>Model coefficients: 0.00601627 -0.821575 -0.570068 0.463954</a:t>
            </a:r>
          </a:p>
          <a:p>
            <a:r>
              <a:rPr lang="en-US" altLang="ko-KR" sz="800" dirty="0"/>
              <a:t>Plane: </a:t>
            </a:r>
            <a:r>
              <a:rPr lang="en-US" altLang="ko-KR" sz="800" dirty="0" smtClean="0"/>
              <a:t>0.00601627x-0.821575y-0.570068z+0.463954=0</a:t>
            </a:r>
            <a:endParaRPr lang="en-US" altLang="ko-KR" sz="800" dirty="0"/>
          </a:p>
          <a:p>
            <a:r>
              <a:rPr lang="en-US" altLang="ko-KR" sz="800" dirty="0"/>
              <a:t>Model inliers: 196818</a:t>
            </a:r>
            <a:endParaRPr lang="ko-KR" altLang="en-US" sz="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92421"/>
            <a:ext cx="7621200" cy="412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Plane model </a:t>
            </a:r>
            <a:r>
              <a:rPr lang="en-US" altLang="ko-KR" sz="3200" dirty="0" smtClean="0"/>
              <a:t>segmentation: </a:t>
            </a:r>
            <a:br>
              <a:rPr lang="en-US" altLang="ko-KR" sz="3200" dirty="0" smtClean="0"/>
            </a:br>
            <a:r>
              <a:rPr lang="en-US" altLang="ko-KR" sz="2400" dirty="0" smtClean="0"/>
              <a:t>How </a:t>
            </a:r>
            <a:r>
              <a:rPr lang="en-US" altLang="ko-KR" sz="2400" dirty="0"/>
              <a:t>to find all the points within a point cloud that support a plane </a:t>
            </a:r>
            <a:r>
              <a:rPr lang="en-US" altLang="ko-KR" sz="2400" dirty="0" smtClean="0"/>
              <a:t>model 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18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RANSAC </a:t>
            </a:r>
            <a:r>
              <a:rPr lang="en-US" altLang="ko-KR" sz="2600" dirty="0" smtClean="0"/>
              <a:t>for estimating </a:t>
            </a:r>
            <a:r>
              <a:rPr lang="en-US" altLang="ko-KR" sz="2600" dirty="0"/>
              <a:t>parameters of a </a:t>
            </a:r>
            <a:r>
              <a:rPr lang="en-US" altLang="ko-KR" sz="2600" dirty="0" smtClean="0"/>
              <a:t>mathematical </a:t>
            </a:r>
            <a:r>
              <a:rPr lang="en-US" altLang="ko-KR" sz="2600" dirty="0"/>
              <a:t>model from a set of data containing outliers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RANSAC 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 </a:t>
            </a:r>
            <a:r>
              <a:rPr lang="en-US" altLang="ko-KR" dirty="0"/>
              <a:t>iterative method that is used to estimate parameters of a </a:t>
            </a:r>
            <a:r>
              <a:rPr lang="en-US" altLang="ko-KR" dirty="0" err="1"/>
              <a:t>meathematical</a:t>
            </a:r>
            <a:r>
              <a:rPr lang="en-US" altLang="ko-KR" dirty="0"/>
              <a:t> model from a set of data containing </a:t>
            </a:r>
            <a:r>
              <a:rPr lang="en-US" altLang="ko-KR" dirty="0" smtClean="0"/>
              <a:t>outliers !</a:t>
            </a:r>
          </a:p>
          <a:p>
            <a:endParaRPr lang="en-US" altLang="ko-KR" dirty="0"/>
          </a:p>
          <a:p>
            <a:r>
              <a:rPr lang="en-US" altLang="ko-KR" dirty="0"/>
              <a:t>The RANSAC algorithm assumes that all of the data we are looking at is comprised of both inliers and outliers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24790" y="6505599"/>
            <a:ext cx="747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http://pointclouds.org/documentation/tutorials/random_sample_consensus.php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66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RANSAC </a:t>
            </a:r>
            <a:r>
              <a:rPr lang="en-US" altLang="ko-KR" sz="2600" dirty="0" smtClean="0"/>
              <a:t>for estimating </a:t>
            </a:r>
            <a:r>
              <a:rPr lang="en-US" altLang="ko-KR" sz="2600" dirty="0"/>
              <a:t>parameters of a </a:t>
            </a:r>
            <a:r>
              <a:rPr lang="en-US" altLang="ko-KR" sz="2600" dirty="0" smtClean="0"/>
              <a:t>mathematical </a:t>
            </a:r>
            <a:r>
              <a:rPr lang="en-US" altLang="ko-KR" sz="2600" dirty="0"/>
              <a:t>model from a set of data containing outliers</a:t>
            </a:r>
            <a:endParaRPr lang="ko-KR" altLang="en-US" sz="2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distribution </a:t>
            </a:r>
            <a:r>
              <a:rPr lang="en-US" altLang="ko-KR" dirty="0" smtClean="0"/>
              <a:t>of inliers </a:t>
            </a:r>
            <a:r>
              <a:rPr lang="en-US" altLang="ko-KR" dirty="0"/>
              <a:t>can be explained by a set of parameters and a model. </a:t>
            </a:r>
            <a:r>
              <a:rPr lang="en-US" altLang="ko-KR" dirty="0" smtClean="0"/>
              <a:t>The outlying </a:t>
            </a:r>
            <a:r>
              <a:rPr lang="en-US" altLang="ko-KR" dirty="0"/>
              <a:t>data does not </a:t>
            </a:r>
            <a:r>
              <a:rPr lang="en-US" altLang="ko-KR" dirty="0" smtClean="0"/>
              <a:t>fit </a:t>
            </a:r>
            <a:r>
              <a:rPr lang="en-US" altLang="ko-KR" dirty="0"/>
              <a:t>the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24790" y="6505599"/>
            <a:ext cx="747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http://pointclouds.org/documentation/tutorials/random_sample_consensus.php</a:t>
            </a:r>
            <a:endParaRPr lang="ko-KR" altLang="en-US" sz="1400" dirty="0"/>
          </a:p>
        </p:txBody>
      </p:sp>
      <p:pic>
        <p:nvPicPr>
          <p:cNvPr id="23554" name="Picture 2" descr="_images/random_sample_exampl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89" y="3452674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_images/random_sample_examp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26433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295169"/>
            <a:ext cx="54768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17" y="4912569"/>
            <a:ext cx="49625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4511316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Plane with noise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544" y="1863121"/>
            <a:ext cx="2058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Sphere with </a:t>
            </a:r>
            <a:r>
              <a:rPr lang="en-US" altLang="ko-KR" dirty="0"/>
              <a:t>noise</a:t>
            </a:r>
            <a:endParaRPr lang="ko-KR" altLang="en-US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RANSAC </a:t>
            </a:r>
            <a:r>
              <a:rPr lang="en-US" altLang="ko-KR" sz="2600" dirty="0" smtClean="0"/>
              <a:t>for estimating </a:t>
            </a:r>
            <a:r>
              <a:rPr lang="en-US" altLang="ko-KR" sz="2600" dirty="0"/>
              <a:t>parameters of a </a:t>
            </a:r>
            <a:r>
              <a:rPr lang="en-US" altLang="ko-KR" sz="2600" dirty="0" smtClean="0"/>
              <a:t>mathematical </a:t>
            </a:r>
            <a:r>
              <a:rPr lang="en-US" altLang="ko-KR" sz="2600" dirty="0"/>
              <a:t>model from a set of data containing outliers</a:t>
            </a:r>
            <a:endParaRPr lang="ko-KR" altLang="en-US" sz="2600" dirty="0"/>
          </a:p>
        </p:txBody>
      </p:sp>
      <p:pic>
        <p:nvPicPr>
          <p:cNvPr id="29701" name="Picture 5" descr=" ax + by + cz + d = 0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171687"/>
            <a:ext cx="17145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 descr="\mathbf{n} = (a,b,c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093" y="6454765"/>
            <a:ext cx="92392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5" name="Picture 9" descr="\, (x - x_0 )^2 + (y - y_0 )^2 + ( z - z_0 )^2 = r^2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74" y="3840199"/>
            <a:ext cx="30670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nsac1_h26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1143000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RANSAC </a:t>
            </a:r>
            <a:r>
              <a:rPr lang="en-US" altLang="ko-KR" sz="2600" dirty="0" smtClean="0"/>
              <a:t>for estimating </a:t>
            </a:r>
            <a:r>
              <a:rPr lang="en-US" altLang="ko-KR" sz="2600" dirty="0"/>
              <a:t>parameters of a </a:t>
            </a:r>
            <a:r>
              <a:rPr lang="en-US" altLang="ko-KR" sz="2600" dirty="0" smtClean="0"/>
              <a:t>mathematical </a:t>
            </a:r>
            <a:r>
              <a:rPr lang="en-US" altLang="ko-KR" sz="2600" dirty="0"/>
              <a:t>model from a set of data containing outliers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552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and try the examples 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19872" y="1916833"/>
            <a:ext cx="5544616" cy="2952328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Put your stuff in the project named 12_openni_grabber !!!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57114" y="6399709"/>
            <a:ext cx="5739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http://robot.kaist.ac.kr/~kimsc/MAE683/example/</a:t>
            </a:r>
            <a:endParaRPr lang="ko-KR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0" y="2060848"/>
            <a:ext cx="22193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5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 !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Installation of PCL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36" y="2780928"/>
            <a:ext cx="56673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7" y="3789040"/>
            <a:ext cx="14097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6488668"/>
            <a:ext cx="378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http://pointclouds.org/downloads/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5" y="457200"/>
            <a:ext cx="88185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4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of point cloud data</a:t>
            </a:r>
            <a:endParaRPr lang="ko-KR" altLang="en-US" dirty="0"/>
          </a:p>
        </p:txBody>
      </p:sp>
      <p:pic>
        <p:nvPicPr>
          <p:cNvPr id="1027" name="Picture 3" descr="C:\Users\Seung\Pictures\vlcsnap-2014-03-18-18h22m57s1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85925"/>
            <a:ext cx="48482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1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295525"/>
            <a:ext cx="50101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1533525"/>
            <a:ext cx="48482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02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714375"/>
            <a:ext cx="445770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5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random_sample_consensu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250" y="1571625"/>
            <a:ext cx="5905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1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C:\Users\Seung\Desktop\ransa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" y="952809"/>
            <a:ext cx="9142858" cy="49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488668"/>
            <a:ext cx="3759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10_random_sample_consensus.exe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4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C:\Users\Seung\Desktop\ransac1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" y="952809"/>
            <a:ext cx="9142858" cy="49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6488668"/>
            <a:ext cx="403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10_random_sample_consensus.exe </a:t>
            </a:r>
            <a:r>
              <a:rPr lang="en-US" altLang="ko-KR" dirty="0" smtClean="0"/>
              <a:t>-f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3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488668"/>
            <a:ext cx="403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10_random_sample_consensus.exe -s</a:t>
            </a:r>
            <a:endParaRPr lang="ko-KR" altLang="en-US" dirty="0"/>
          </a:p>
        </p:txBody>
      </p:sp>
      <p:pic>
        <p:nvPicPr>
          <p:cNvPr id="7170" name="Picture 2" descr="C:\Users\Seung\Desktop\ransac1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" y="952809"/>
            <a:ext cx="9142858" cy="49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49289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How to deal with the massive point clouds ?!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2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What is Point Cloud Library (PCL)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PCL is a large scale, open project for 3D point cloud processing</a:t>
            </a:r>
          </a:p>
          <a:p>
            <a:r>
              <a:rPr lang="en-US" altLang="ko-KR" sz="2400" dirty="0"/>
              <a:t>The PCL framework contains numerous state-of-the art algorithms including filtering, feature estimation, surface reconstruction, registration, model fitting and segmentation.</a:t>
            </a:r>
            <a:endParaRPr lang="ko-KR" altLang="en-US" sz="2400" dirty="0"/>
          </a:p>
        </p:txBody>
      </p:sp>
      <p:pic>
        <p:nvPicPr>
          <p:cNvPr id="11266" name="Picture 2" descr="http://pointclouds.org/assets/images/about/pcl_dependency_graph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7" y="3951591"/>
            <a:ext cx="8986093" cy="276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6558081"/>
            <a:ext cx="2585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http://pointclouds.org/about/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33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Who is developing PCL?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17215"/>
            <a:ext cx="8688288" cy="447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6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The PCL framework contains numerous state-of-the art algorithms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4566" y="5733256"/>
            <a:ext cx="8229600" cy="896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Use Project MAE683-PCL, which contains essential examples of PCL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88840"/>
            <a:ext cx="29622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4288"/>
            <a:ext cx="4371975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2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PCD File I/O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ko-KR" dirty="0"/>
              <a:t>PCD (Point Cloud Data) file </a:t>
            </a:r>
            <a:r>
              <a:rPr lang="en-US" altLang="ko-KR" dirty="0" smtClean="0"/>
              <a:t>format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Try</a:t>
            </a:r>
          </a:p>
          <a:p>
            <a:pPr lvl="1"/>
            <a:r>
              <a:rPr lang="en-US" altLang="ko-KR" dirty="0"/>
              <a:t>01_pcd_read</a:t>
            </a:r>
          </a:p>
          <a:p>
            <a:pPr lvl="1"/>
            <a:r>
              <a:rPr lang="en-US" altLang="ko-KR" dirty="0"/>
              <a:t>02_pcd_write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43848" y="2852936"/>
            <a:ext cx="382064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Loaded 10 data points from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test_pcd.pcd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 the following fields: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1.1 1.2 1.3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2.1 2.2 2.3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3.1 3.2 3.3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4.1 4.2 4.3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5.1 5.2 5.3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6.1 6.2 6.3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7.1 7.2 7.3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8.1 8.2 8.3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9.1 9.2 9.3</a:t>
            </a:r>
          </a:p>
          <a:p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10.1 10.2 10.3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2487</TotalTime>
  <Words>955</Words>
  <Application>Microsoft Office PowerPoint</Application>
  <PresentationFormat>화면 슬라이드 쇼(4:3)</PresentationFormat>
  <Paragraphs>191</Paragraphs>
  <Slides>37</Slides>
  <Notes>37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Courier New</vt:lpstr>
      <vt:lpstr>Office 테마</vt:lpstr>
      <vt:lpstr>Introduction to PCL - What can we do with point cloud data?</vt:lpstr>
      <vt:lpstr>What is point cloud ?</vt:lpstr>
      <vt:lpstr>Example of point cloud data</vt:lpstr>
      <vt:lpstr>How to deal with the massive point clouds ?!</vt:lpstr>
      <vt:lpstr>What is Point Cloud Library (PCL) ?</vt:lpstr>
      <vt:lpstr>Who is developing PCL?</vt:lpstr>
      <vt:lpstr>The PCL framework contains numerous state-of-the art algorithms</vt:lpstr>
      <vt:lpstr>PowerPoint 프레젠테이션</vt:lpstr>
      <vt:lpstr>PCD File I/O</vt:lpstr>
      <vt:lpstr>Finding the K-nearest neighbors?</vt:lpstr>
      <vt:lpstr>ICP(iterative closest point)</vt:lpstr>
      <vt:lpstr>ICP(iterative closest point)</vt:lpstr>
      <vt:lpstr>PowerPoint 프레젠테이션</vt:lpstr>
      <vt:lpstr>Estimating Surface Normals in a PointCloud</vt:lpstr>
      <vt:lpstr>Estimating “a covariance matrix” from a set of points is essential for estimating surface normals</vt:lpstr>
      <vt:lpstr>PowerPoint 프레젠테이션</vt:lpstr>
      <vt:lpstr>Cutting off values that are either inside or outside a given user range</vt:lpstr>
      <vt:lpstr>Downsampling a PointCloud using a VoxelGrid filter</vt:lpstr>
      <vt:lpstr>What Is a Voxel?</vt:lpstr>
      <vt:lpstr>Plane model segmentation:  How to find all the points within a point cloud that support a plane model ?</vt:lpstr>
      <vt:lpstr>Plane model segmentation:  How to find all the points within a point cloud that support a plane model ?</vt:lpstr>
      <vt:lpstr>RANSAC for estimating parameters of a mathematical model from a set of data containing outliers</vt:lpstr>
      <vt:lpstr>RANSAC for estimating parameters of a mathematical model from a set of data containing outliers</vt:lpstr>
      <vt:lpstr>RANSAC for estimating parameters of a mathematical model from a set of data containing outliers</vt:lpstr>
      <vt:lpstr>RANSAC for estimating parameters of a mathematical model from a set of data containing outliers</vt:lpstr>
      <vt:lpstr>Install and try the examples !</vt:lpstr>
      <vt:lpstr>Thank you !</vt:lpstr>
      <vt:lpstr>Installation of PCL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we do with pointcloud data?</dc:title>
  <dc:creator>Seung</dc:creator>
  <cp:lastModifiedBy>Seung-Chan Kim</cp:lastModifiedBy>
  <cp:revision>77</cp:revision>
  <dcterms:created xsi:type="dcterms:W3CDTF">2014-03-16T03:14:48Z</dcterms:created>
  <dcterms:modified xsi:type="dcterms:W3CDTF">2017-02-01T17:42:34Z</dcterms:modified>
</cp:coreProperties>
</file>